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78" r:id="rId1"/>
  </p:sldMasterIdLst>
  <p:sldIdLst>
    <p:sldId id="256" r:id="rId2"/>
    <p:sldId id="283" r:id="rId3"/>
    <p:sldId id="284" r:id="rId4"/>
    <p:sldId id="285" r:id="rId5"/>
    <p:sldId id="286" r:id="rId6"/>
    <p:sldId id="282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96" d="100"/>
          <a:sy n="96" d="100"/>
        </p:scale>
        <p:origin x="16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4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3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4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5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4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0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6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610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387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0423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37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8776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709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8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0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65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D71701-B237-441D-F675-BC8D90AD4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53" y="206277"/>
            <a:ext cx="90487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2D48C206-0148-6A3B-1F0B-8F27C24DF7C6}"/>
              </a:ext>
            </a:extLst>
          </p:cNvPr>
          <p:cNvSpPr/>
          <p:nvPr/>
        </p:nvSpPr>
        <p:spPr>
          <a:xfrm>
            <a:off x="4036648" y="3692770"/>
            <a:ext cx="3579446" cy="16138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– intensive reading</a:t>
            </a:r>
          </a:p>
          <a:p>
            <a:pPr algn="ctr"/>
            <a:r>
              <a:rPr lang="en-US" dirty="0"/>
              <a:t>Reading for getting the details</a:t>
            </a:r>
            <a:endParaRPr lang="LID4096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04AC014-DA03-D952-EF22-152CC4C3CDA7}"/>
              </a:ext>
            </a:extLst>
          </p:cNvPr>
          <p:cNvSpPr/>
          <p:nvPr/>
        </p:nvSpPr>
        <p:spPr>
          <a:xfrm>
            <a:off x="1004278" y="2428632"/>
            <a:ext cx="3032370" cy="161387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 extensive reading </a:t>
            </a:r>
          </a:p>
          <a:p>
            <a:pPr algn="ctr"/>
            <a:r>
              <a:rPr lang="en-US" dirty="0"/>
              <a:t>Reading for pleasure and comprehension</a:t>
            </a:r>
            <a:endParaRPr lang="LID4096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281E607-F8E5-490D-9B1A-5055AC8ED928}"/>
              </a:ext>
            </a:extLst>
          </p:cNvPr>
          <p:cNvSpPr/>
          <p:nvPr/>
        </p:nvSpPr>
        <p:spPr>
          <a:xfrm>
            <a:off x="4161694" y="1449755"/>
            <a:ext cx="3259013" cy="132861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 – skimming </a:t>
            </a:r>
          </a:p>
          <a:p>
            <a:pPr algn="ctr"/>
            <a:r>
              <a:rPr lang="en-US" dirty="0"/>
              <a:t>Reading for the gist or the main idea of the text</a:t>
            </a:r>
            <a:endParaRPr lang="LID4096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3C70A13-0964-06D9-8E09-CE5BC5AC39EA}"/>
              </a:ext>
            </a:extLst>
          </p:cNvPr>
          <p:cNvSpPr/>
          <p:nvPr/>
        </p:nvSpPr>
        <p:spPr>
          <a:xfrm>
            <a:off x="7518400" y="2579077"/>
            <a:ext cx="3579446" cy="111369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 – scanning</a:t>
            </a:r>
          </a:p>
          <a:p>
            <a:pPr algn="ctr"/>
            <a:r>
              <a:rPr lang="en-US" dirty="0"/>
              <a:t>Reading to fins specific information</a:t>
            </a:r>
            <a:endParaRPr lang="LID4096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33D470C-C9DE-B531-22AA-C0B76D2F12CF}"/>
              </a:ext>
            </a:extLst>
          </p:cNvPr>
          <p:cNvSpPr/>
          <p:nvPr/>
        </p:nvSpPr>
        <p:spPr>
          <a:xfrm>
            <a:off x="4009292" y="2778370"/>
            <a:ext cx="3509109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Types of Reading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89285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3404893-8DD3-732D-1FB3-68120D903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163830"/>
              </p:ext>
            </p:extLst>
          </p:nvPr>
        </p:nvGraphicFramePr>
        <p:xfrm>
          <a:off x="1172308" y="719666"/>
          <a:ext cx="8987692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3846">
                  <a:extLst>
                    <a:ext uri="{9D8B030D-6E8A-4147-A177-3AD203B41FA5}">
                      <a16:colId xmlns:a16="http://schemas.microsoft.com/office/drawing/2014/main" val="1594131987"/>
                    </a:ext>
                  </a:extLst>
                </a:gridCol>
                <a:gridCol w="4493846">
                  <a:extLst>
                    <a:ext uri="{9D8B030D-6E8A-4147-A177-3AD203B41FA5}">
                      <a16:colId xmlns:a16="http://schemas.microsoft.com/office/drawing/2014/main" val="768873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SKIM</a:t>
                      </a:r>
                    </a:p>
                    <a:p>
                      <a:r>
                        <a:rPr lang="en-US" dirty="0"/>
                        <a:t>When you want to read something quickly to get general idea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SCAN</a:t>
                      </a:r>
                    </a:p>
                    <a:p>
                      <a:r>
                        <a:rPr lang="en-US" dirty="0"/>
                        <a:t>When you want to read something quickly to get a specific piece of information.</a:t>
                      </a:r>
                    </a:p>
                    <a:p>
                      <a:endParaRPr lang="en-US" dirty="0"/>
                    </a:p>
                    <a:p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7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Skim when you previewing a book for selection.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Scan when you have a question that you need </a:t>
                      </a:r>
                      <a:r>
                        <a:rPr lang="en-US" dirty="0" err="1"/>
                        <a:t>answere</a:t>
                      </a:r>
                      <a:r>
                        <a:rPr lang="en-US" dirty="0"/>
                        <a:t>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Skim when you are rereading some pages before moving on in a book.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Scan when you are trying to find a phone number, looking in a dictionary, or searching through an index.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0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Skim when you are looking through </a:t>
                      </a:r>
                    </a:p>
                    <a:p>
                      <a:r>
                        <a:rPr lang="en-US" dirty="0"/>
                        <a:t>a newspaper or magazine.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49477"/>
                  </a:ext>
                </a:extLst>
              </a:tr>
            </a:tbl>
          </a:graphicData>
        </a:graphic>
      </p:graphicFrame>
      <p:sp>
        <p:nvSpPr>
          <p:cNvPr id="5" name="Овал 4">
            <a:extLst>
              <a:ext uri="{FF2B5EF4-FFF2-40B4-BE49-F238E27FC236}">
                <a16:creationId xmlns:a16="http://schemas.microsoft.com/office/drawing/2014/main" id="{02B1912F-2939-0A9B-AFBB-39B591BB025E}"/>
              </a:ext>
            </a:extLst>
          </p:cNvPr>
          <p:cNvSpPr/>
          <p:nvPr/>
        </p:nvSpPr>
        <p:spPr>
          <a:xfrm>
            <a:off x="2891692" y="4892431"/>
            <a:ext cx="4751754" cy="177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Move your eyes quickly over the page to get the information you need.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0727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40A553D-21B1-4275-FD42-63F188832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66055"/>
              </p:ext>
            </p:extLst>
          </p:nvPr>
        </p:nvGraphicFramePr>
        <p:xfrm>
          <a:off x="562708" y="719666"/>
          <a:ext cx="9597292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8646">
                  <a:extLst>
                    <a:ext uri="{9D8B030D-6E8A-4147-A177-3AD203B41FA5}">
                      <a16:colId xmlns:a16="http://schemas.microsoft.com/office/drawing/2014/main" val="1809847813"/>
                    </a:ext>
                  </a:extLst>
                </a:gridCol>
                <a:gridCol w="4798646">
                  <a:extLst>
                    <a:ext uri="{9D8B030D-6E8A-4147-A177-3AD203B41FA5}">
                      <a16:colId xmlns:a16="http://schemas.microsoft.com/office/drawing/2014/main" val="90899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SKIM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SCAN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09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Don’t read everything but trying to skip the text.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 at the question and try identify what is asked for in it.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0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the first and the second of paragraphs.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 for the key words related to your topic.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9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heading and subheadings.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 for the digits like numbers and dates or specific words.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6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the introduction and the summary. 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 for bold print or italics.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85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the table of contents.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 for words in a larger font sizes.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1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Look at any illustrations or graphic features.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 for the bulleted information or sidebars.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53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a few examples before you understand the </a:t>
                      </a:r>
                      <a:r>
                        <a:rPr lang="en-US" dirty="0" err="1"/>
                        <a:t>consept</a:t>
                      </a:r>
                      <a:r>
                        <a:rPr lang="en-US" dirty="0"/>
                        <a:t> they are meant to illustrate.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 is important to understand how your material is structured as well as comprehend what you read so you can locate specific the information you need.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44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463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A429963-5880-DD35-47CD-B5242CF83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82849"/>
              </p:ext>
            </p:extLst>
          </p:nvPr>
        </p:nvGraphicFramePr>
        <p:xfrm>
          <a:off x="726829" y="203849"/>
          <a:ext cx="9386278" cy="3563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139">
                  <a:extLst>
                    <a:ext uri="{9D8B030D-6E8A-4147-A177-3AD203B41FA5}">
                      <a16:colId xmlns:a16="http://schemas.microsoft.com/office/drawing/2014/main" val="1382775418"/>
                    </a:ext>
                  </a:extLst>
                </a:gridCol>
                <a:gridCol w="4693139">
                  <a:extLst>
                    <a:ext uri="{9D8B030D-6E8A-4147-A177-3AD203B41FA5}">
                      <a16:colId xmlns:a16="http://schemas.microsoft.com/office/drawing/2014/main" val="574113924"/>
                    </a:ext>
                  </a:extLst>
                </a:gridCol>
              </a:tblGrid>
              <a:tr h="955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INTENSIVE READING</a:t>
                      </a:r>
                    </a:p>
                    <a:p>
                      <a:r>
                        <a:rPr lang="en-US" dirty="0"/>
                        <a:t>reading for academic purposes which is used mostly in class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Extensive reading</a:t>
                      </a:r>
                    </a:p>
                    <a:p>
                      <a:r>
                        <a:rPr lang="en-US" dirty="0"/>
                        <a:t>reading for research work or </a:t>
                      </a:r>
                      <a:r>
                        <a:rPr lang="en-US" dirty="0" err="1"/>
                        <a:t>pleasur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40225"/>
                  </a:ext>
                </a:extLst>
              </a:tr>
              <a:tr h="387647">
                <a:tc>
                  <a:txBody>
                    <a:bodyPr/>
                    <a:lstStyle/>
                    <a:p>
                      <a:r>
                        <a:rPr lang="en-US" dirty="0"/>
                        <a:t>100%understanding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Overall understanding (gist)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7786"/>
                  </a:ext>
                </a:extLst>
              </a:tr>
              <a:tr h="387647">
                <a:tc>
                  <a:txBody>
                    <a:bodyPr/>
                    <a:lstStyle/>
                    <a:p>
                      <a:r>
                        <a:rPr lang="en-US" dirty="0"/>
                        <a:t>Limited reading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Widespread reading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35094"/>
                  </a:ext>
                </a:extLst>
              </a:tr>
              <a:tr h="387647">
                <a:tc>
                  <a:txBody>
                    <a:bodyPr/>
                    <a:lstStyle/>
                    <a:p>
                      <a:r>
                        <a:rPr lang="en-US" dirty="0"/>
                        <a:t>Difficult texts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Easy texts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60590"/>
                  </a:ext>
                </a:extLst>
              </a:tr>
              <a:tr h="387647">
                <a:tc>
                  <a:txBody>
                    <a:bodyPr/>
                    <a:lstStyle/>
                    <a:p>
                      <a:r>
                        <a:rPr lang="en-US" dirty="0"/>
                        <a:t>Word for word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Fluent reading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11808"/>
                  </a:ext>
                </a:extLst>
              </a:tr>
              <a:tr h="387647">
                <a:tc>
                  <a:txBody>
                    <a:bodyPr/>
                    <a:lstStyle/>
                    <a:p>
                      <a:r>
                        <a:rPr lang="en-US" dirty="0"/>
                        <a:t>Use dictionaries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Infer the meaning of unknown words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29634"/>
                  </a:ext>
                </a:extLst>
              </a:tr>
              <a:tr h="669089">
                <a:tc>
                  <a:txBody>
                    <a:bodyPr/>
                    <a:lstStyle/>
                    <a:p>
                      <a:r>
                        <a:rPr lang="en-US" dirty="0"/>
                        <a:t>Reading to create and analyze meaning</a:t>
                      </a:r>
                      <a:endParaRPr lang="LID4096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Reading for pleasure</a:t>
                      </a:r>
                      <a:endParaRPr lang="LID4096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8739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56A12B-CE54-D076-8433-960706A45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310" y="3975610"/>
            <a:ext cx="4017107" cy="22452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2C0C9D-15F7-350D-0083-5F27C8DAB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926" y="6145569"/>
            <a:ext cx="537104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DD3AB2-B9C3-56CF-39E2-7CEC71D05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61" y="2159591"/>
            <a:ext cx="3866819" cy="29896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E9987E-AD41-6226-2E85-CDDF3390DDD5}"/>
              </a:ext>
            </a:extLst>
          </p:cNvPr>
          <p:cNvSpPr txBox="1"/>
          <p:nvPr/>
        </p:nvSpPr>
        <p:spPr>
          <a:xfrm>
            <a:off x="391260" y="5344740"/>
            <a:ext cx="40058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/>
              <a:t>https://learnenglish.britishcouncil.org/skills/listening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84A87B-C4AA-4800-501E-C1328D0A2EA6}"/>
              </a:ext>
            </a:extLst>
          </p:cNvPr>
          <p:cNvSpPr txBox="1"/>
          <p:nvPr/>
        </p:nvSpPr>
        <p:spPr>
          <a:xfrm>
            <a:off x="-514019" y="1513260"/>
            <a:ext cx="46654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LISTENING</a:t>
            </a:r>
          </a:p>
          <a:p>
            <a:pPr algn="ctr"/>
            <a:r>
              <a:rPr lang="en-US" sz="1200" dirty="0"/>
              <a:t>Discover your current English level </a:t>
            </a:r>
          </a:p>
          <a:p>
            <a:pPr algn="ctr"/>
            <a:r>
              <a:rPr lang="en-US" sz="1200" dirty="0"/>
              <a:t>by taking our free online test</a:t>
            </a:r>
            <a:endParaRPr lang="LID4096" sz="12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5EAFA0F-AAF6-EEDC-91EA-47AD3289B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853" y="2167706"/>
            <a:ext cx="3600852" cy="30513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B5C332F-C08A-168E-64B7-B4AD99C1480C}"/>
              </a:ext>
            </a:extLst>
          </p:cNvPr>
          <p:cNvSpPr txBox="1"/>
          <p:nvPr/>
        </p:nvSpPr>
        <p:spPr>
          <a:xfrm>
            <a:off x="9248313" y="1728505"/>
            <a:ext cx="36008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FILMS FOR LEARNING ENGLISH</a:t>
            </a:r>
            <a:endParaRPr lang="LID4096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9319C4-C18B-5D27-1C3B-BF8BA0BE61CF}"/>
              </a:ext>
            </a:extLst>
          </p:cNvPr>
          <p:cNvSpPr txBox="1"/>
          <p:nvPr/>
        </p:nvSpPr>
        <p:spPr>
          <a:xfrm>
            <a:off x="8513683" y="5339836"/>
            <a:ext cx="3121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https://myenglishworld.pro/blog/filmyi-dlya-izucheniya-angliyskogo/#article</a:t>
            </a:r>
            <a:endParaRPr lang="LID4096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614D9C-9F1B-B3A1-1108-AFCAC37F279D}"/>
              </a:ext>
            </a:extLst>
          </p:cNvPr>
          <p:cNvSpPr txBox="1"/>
          <p:nvPr/>
        </p:nvSpPr>
        <p:spPr>
          <a:xfrm>
            <a:off x="669556" y="241394"/>
            <a:ext cx="94047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 COMPREHENSION is part of the communication skills such as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reading and writing comprehension. Listening Comprehension has the multiple processes of comprehension in language when it is understood, interpreted and spoken.</a:t>
            </a:r>
            <a:endParaRPr lang="LID4096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F3E21C-5511-CF4E-94A8-D89988085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953" y="2159591"/>
            <a:ext cx="2857500" cy="31445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3C0A4C-1BC2-7449-D108-CE9B93F4AB0A}"/>
              </a:ext>
            </a:extLst>
          </p:cNvPr>
          <p:cNvSpPr txBox="1"/>
          <p:nvPr/>
        </p:nvSpPr>
        <p:spPr>
          <a:xfrm>
            <a:off x="4699060" y="1636172"/>
            <a:ext cx="6683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IELTS Mock Test 2023 August</a:t>
            </a:r>
            <a:endParaRPr lang="LID4096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E76856-CA44-7644-4F5F-F3F05B2D2683}"/>
              </a:ext>
            </a:extLst>
          </p:cNvPr>
          <p:cNvSpPr txBox="1"/>
          <p:nvPr/>
        </p:nvSpPr>
        <p:spPr>
          <a:xfrm>
            <a:off x="4581939" y="5368872"/>
            <a:ext cx="6683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https://ieltsonlinetests.com/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54218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55" y="0"/>
            <a:ext cx="107861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2830</TotalTime>
  <Words>444</Words>
  <Application>Microsoft Office PowerPoint</Application>
  <PresentationFormat>Широкоэкранный</PresentationFormat>
  <Paragraphs>62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Елена Горбань</cp:lastModifiedBy>
  <cp:revision>97</cp:revision>
  <dcterms:created xsi:type="dcterms:W3CDTF">2021-01-24T15:22:53Z</dcterms:created>
  <dcterms:modified xsi:type="dcterms:W3CDTF">2023-09-19T09:02:20Z</dcterms:modified>
</cp:coreProperties>
</file>